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Nunito" panose="020B0604020202020204" charset="-94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0E8B16-DA7A-456B-98D3-E44369DE65B8}">
  <a:tblStyle styleId="{4C0E8B16-DA7A-456B-98D3-E44369DE65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e5f87a9e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e5f87a9ea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e5f87a9ea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e5f87a9ea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e5f87a9ea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e5f87a9ea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e5f87a9ea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e5f87a9ea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e5f87a9ea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e5f87a9ea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e5f87a9ea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0e5f87a9ea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e5f87a9ea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0e5f87a9ea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e5f87a9ea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0e5f87a9ea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MADDENİN HALLER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HAZIRLAYAN: EMİNE KARADOĞAN</a:t>
            </a: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7725" y="775250"/>
            <a:ext cx="1581150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3" name="explode.wav"/>
          </p:stSnd>
        </p:sndAc>
      </p:transition>
    </mc:Choice>
    <mc:Fallback>
      <p:transition spd="slow">
        <p:split orient="vert"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9150" y="678873"/>
            <a:ext cx="7505700" cy="3759852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/>
              <a:t>HARİKASINIZ ÇOCUKLAR</a:t>
            </a:r>
            <a:endParaRPr lang="tr-TR" sz="40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6" y="1745078"/>
            <a:ext cx="2471140" cy="194023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91" y="1808016"/>
            <a:ext cx="2466275" cy="199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9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NELER ÖĞRENECEĞİZ?</a:t>
            </a: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/>
              <a:t>&gt; KATI</a:t>
            </a:r>
            <a:endParaRPr sz="24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 sz="2400" b="1"/>
              <a:t>&gt;SIVI</a:t>
            </a:r>
            <a:endParaRPr sz="240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 sz="2400" b="1"/>
              <a:t>&gt;GAZ                              KAVRAMLARINI ÖĞRENECEĞİZ</a:t>
            </a:r>
            <a:endParaRPr sz="2400" b="1"/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7149" y="773500"/>
            <a:ext cx="1756525" cy="201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3" name="whoosh.wav"/>
          </p:stSnd>
        </p:sndAc>
      </p:transition>
    </mc:Choice>
    <mc:Fallback>
      <p:transition spd="slow">
        <p:split orient="vert"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MADDENİN HALLERİ</a:t>
            </a:r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" sz="1800" b="1"/>
              <a:t>MADDE DOĞADA…………………… , ……………………..VE ……………………. OLMAK ÜZERE …………………HALDE BULUNUR.</a:t>
            </a:r>
            <a:endParaRPr sz="1800" b="1"/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6800" y="2911625"/>
            <a:ext cx="6344400" cy="17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3" name="coin.wav"/>
          </p:stSnd>
        </p:sndAc>
      </p:transition>
    </mc:Choice>
    <mc:Fallback>
      <p:transition spd="slow">
        <p:split orient="vert"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819150" y="1257550"/>
            <a:ext cx="7505700" cy="3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" sz="1000"/>
              <a:t>MADDENİN HALLERİ</a:t>
            </a:r>
            <a:endParaRPr sz="1000"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975" y="356325"/>
            <a:ext cx="2833150" cy="17686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1" name="Google Shape;151;p16"/>
          <p:cNvGraphicFramePr/>
          <p:nvPr/>
        </p:nvGraphicFramePr>
        <p:xfrm>
          <a:off x="3246125" y="1508900"/>
          <a:ext cx="2033200" cy="609570"/>
        </p:xfrm>
        <a:graphic>
          <a:graphicData uri="http://schemas.openxmlformats.org/drawingml/2006/table">
            <a:tbl>
              <a:tblPr>
                <a:noFill/>
                <a:tableStyleId>{4C0E8B16-DA7A-456B-98D3-E44369DE65B8}</a:tableStyleId>
              </a:tblPr>
              <a:tblGrid>
                <a:gridCol w="203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……………………..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DEĞİLDİR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2" name="Google Shape;152;p16"/>
          <p:cNvGraphicFramePr/>
          <p:nvPr/>
        </p:nvGraphicFramePr>
        <p:xfrm>
          <a:off x="5597275" y="2232875"/>
          <a:ext cx="2033200" cy="609570"/>
        </p:xfrm>
        <a:graphic>
          <a:graphicData uri="http://schemas.openxmlformats.org/drawingml/2006/table">
            <a:tbl>
              <a:tblPr>
                <a:noFill/>
                <a:tableStyleId>{4C0E8B16-DA7A-456B-98D3-E44369DE65B8}</a:tableStyleId>
              </a:tblPr>
              <a:tblGrid>
                <a:gridCol w="203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BELİRLİ BİR …………….VARDIR.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3" name="Google Shape;153;p16"/>
          <p:cNvGraphicFramePr/>
          <p:nvPr/>
        </p:nvGraphicFramePr>
        <p:xfrm>
          <a:off x="1212925" y="2232875"/>
          <a:ext cx="2033200" cy="396210"/>
        </p:xfrm>
        <a:graphic>
          <a:graphicData uri="http://schemas.openxmlformats.org/drawingml/2006/table">
            <a:tbl>
              <a:tblPr>
                <a:noFill/>
                <a:tableStyleId>{4C0E8B16-DA7A-456B-98D3-E44369DE65B8}</a:tableStyleId>
              </a:tblPr>
              <a:tblGrid>
                <a:gridCol w="203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SIKIŞTIRILAMAZ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4" name="Google Shape;154;p16"/>
          <p:cNvSpPr/>
          <p:nvPr/>
        </p:nvSpPr>
        <p:spPr>
          <a:xfrm rot="-8752873">
            <a:off x="3258964" y="2814409"/>
            <a:ext cx="745039" cy="27433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5" name="Google Shape;155;p16"/>
          <p:cNvGraphicFramePr/>
          <p:nvPr/>
        </p:nvGraphicFramePr>
        <p:xfrm>
          <a:off x="3048575" y="3281125"/>
          <a:ext cx="2548700" cy="1097250"/>
        </p:xfrm>
        <a:graphic>
          <a:graphicData uri="http://schemas.openxmlformats.org/drawingml/2006/table">
            <a:tbl>
              <a:tblPr>
                <a:noFill/>
                <a:tableStyleId>{4C0E8B16-DA7A-456B-98D3-E44369DE65B8}</a:tableStyleId>
              </a:tblPr>
              <a:tblGrid>
                <a:gridCol w="254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3000" b="1"/>
                        <a:t>KATI MADDELER</a:t>
                      </a:r>
                      <a:endParaRPr sz="30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6" name="Google Shape;156;p16"/>
          <p:cNvSpPr/>
          <p:nvPr/>
        </p:nvSpPr>
        <p:spPr>
          <a:xfrm rot="-5521884">
            <a:off x="4049314" y="2522586"/>
            <a:ext cx="744768" cy="2743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"/>
          <p:cNvSpPr/>
          <p:nvPr/>
        </p:nvSpPr>
        <p:spPr>
          <a:xfrm rot="-2153501">
            <a:off x="4677971" y="2814405"/>
            <a:ext cx="745069" cy="27436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068496" y="3145954"/>
            <a:ext cx="1156175" cy="109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968401" y="2929373"/>
            <a:ext cx="1156175" cy="150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3" name="coin.wav"/>
          </p:stSnd>
        </p:sndAc>
      </p:transition>
    </mc:Choice>
    <mc:Fallback>
      <p:transition spd="slow">
        <p:split orient="vert"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body" idx="1"/>
          </p:nvPr>
        </p:nvSpPr>
        <p:spPr>
          <a:xfrm>
            <a:off x="739850" y="652513"/>
            <a:ext cx="7505700" cy="3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" sz="900"/>
              <a:t>MADDENİN HALLERİ</a:t>
            </a:r>
            <a:endParaRPr/>
          </a:p>
        </p:txBody>
      </p:sp>
      <p:graphicFrame>
        <p:nvGraphicFramePr>
          <p:cNvPr id="165" name="Google Shape;165;p17"/>
          <p:cNvGraphicFramePr/>
          <p:nvPr/>
        </p:nvGraphicFramePr>
        <p:xfrm>
          <a:off x="3246125" y="1508900"/>
          <a:ext cx="2033200" cy="609570"/>
        </p:xfrm>
        <a:graphic>
          <a:graphicData uri="http://schemas.openxmlformats.org/drawingml/2006/table">
            <a:tbl>
              <a:tblPr>
                <a:noFill/>
                <a:tableStyleId>{4C0E8B16-DA7A-456B-98D3-E44369DE65B8}</a:tableStyleId>
              </a:tblPr>
              <a:tblGrid>
                <a:gridCol w="203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……………………..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6" name="Google Shape;166;p17"/>
          <p:cNvGraphicFramePr/>
          <p:nvPr/>
        </p:nvGraphicFramePr>
        <p:xfrm>
          <a:off x="5777675" y="2373650"/>
          <a:ext cx="2033200" cy="822930"/>
        </p:xfrm>
        <a:graphic>
          <a:graphicData uri="http://schemas.openxmlformats.org/drawingml/2006/table">
            <a:tbl>
              <a:tblPr>
                <a:noFill/>
                <a:tableStyleId>{4C0E8B16-DA7A-456B-98D3-E44369DE65B8}</a:tableStyleId>
              </a:tblPr>
              <a:tblGrid>
                <a:gridCol w="203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BULUNDUKLARI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…………. ŞEKLİNİ ALİRLAR.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7" name="Google Shape;167;p17"/>
          <p:cNvGraphicFramePr/>
          <p:nvPr/>
        </p:nvGraphicFramePr>
        <p:xfrm>
          <a:off x="1212925" y="2232875"/>
          <a:ext cx="2033200" cy="396210"/>
        </p:xfrm>
        <a:graphic>
          <a:graphicData uri="http://schemas.openxmlformats.org/drawingml/2006/table">
            <a:tbl>
              <a:tblPr>
                <a:noFill/>
                <a:tableStyleId>{4C0E8B16-DA7A-456B-98D3-E44369DE65B8}</a:tableStyleId>
              </a:tblPr>
              <a:tblGrid>
                <a:gridCol w="203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SIKIŞTIRILAMAZ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8" name="Google Shape;168;p17"/>
          <p:cNvSpPr/>
          <p:nvPr/>
        </p:nvSpPr>
        <p:spPr>
          <a:xfrm rot="-8752873">
            <a:off x="3258964" y="2814409"/>
            <a:ext cx="745039" cy="27433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9" name="Google Shape;169;p17"/>
          <p:cNvGraphicFramePr/>
          <p:nvPr/>
        </p:nvGraphicFramePr>
        <p:xfrm>
          <a:off x="3048575" y="3281125"/>
          <a:ext cx="2548700" cy="1097250"/>
        </p:xfrm>
        <a:graphic>
          <a:graphicData uri="http://schemas.openxmlformats.org/drawingml/2006/table">
            <a:tbl>
              <a:tblPr>
                <a:noFill/>
                <a:tableStyleId>{4C0E8B16-DA7A-456B-98D3-E44369DE65B8}</a:tableStyleId>
              </a:tblPr>
              <a:tblGrid>
                <a:gridCol w="254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3000" b="1"/>
                        <a:t>SIVI MADDELER</a:t>
                      </a:r>
                      <a:endParaRPr sz="30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0" name="Google Shape;170;p17"/>
          <p:cNvSpPr/>
          <p:nvPr/>
        </p:nvSpPr>
        <p:spPr>
          <a:xfrm rot="-5521884">
            <a:off x="4049314" y="2522586"/>
            <a:ext cx="744768" cy="2743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7"/>
          <p:cNvSpPr/>
          <p:nvPr/>
        </p:nvSpPr>
        <p:spPr>
          <a:xfrm rot="-2153501">
            <a:off x="4677971" y="2814405"/>
            <a:ext cx="745069" cy="27436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975" y="2922950"/>
            <a:ext cx="2453324" cy="17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8525" y="3376125"/>
            <a:ext cx="2391102" cy="126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800" y="294550"/>
            <a:ext cx="2276028" cy="1420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5" name="Google Shape;175;p17"/>
          <p:cNvGraphicFramePr/>
          <p:nvPr/>
        </p:nvGraphicFramePr>
        <p:xfrm>
          <a:off x="5777675" y="1423375"/>
          <a:ext cx="2033200" cy="822930"/>
        </p:xfrm>
        <a:graphic>
          <a:graphicData uri="http://schemas.openxmlformats.org/drawingml/2006/table">
            <a:tbl>
              <a:tblPr>
                <a:noFill/>
                <a:tableStyleId>{4C0E8B16-DA7A-456B-98D3-E44369DE65B8}</a:tableStyleId>
              </a:tblPr>
              <a:tblGrid>
                <a:gridCol w="203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BELİRLİ BİR …………….YOKTUR.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3" name="coin.wav"/>
          </p:stSnd>
        </p:sndAc>
      </p:transition>
    </mc:Choice>
    <mc:Fallback>
      <p:transition spd="slow">
        <p:split orient="vert"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>
            <a:spLocks noGrp="1"/>
          </p:cNvSpPr>
          <p:nvPr>
            <p:ph type="body" idx="1"/>
          </p:nvPr>
        </p:nvSpPr>
        <p:spPr>
          <a:xfrm>
            <a:off x="819150" y="697813"/>
            <a:ext cx="7505700" cy="3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900"/>
              <a:t>                            </a:t>
            </a:r>
            <a:endParaRPr sz="9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 sz="900"/>
              <a:t>                               MADDENİN HALLERİ</a:t>
            </a:r>
            <a:endParaRPr sz="300"/>
          </a:p>
        </p:txBody>
      </p:sp>
      <p:graphicFrame>
        <p:nvGraphicFramePr>
          <p:cNvPr id="181" name="Google Shape;181;p18"/>
          <p:cNvGraphicFramePr/>
          <p:nvPr/>
        </p:nvGraphicFramePr>
        <p:xfrm>
          <a:off x="3246125" y="1508900"/>
          <a:ext cx="2033200" cy="822930"/>
        </p:xfrm>
        <a:graphic>
          <a:graphicData uri="http://schemas.openxmlformats.org/drawingml/2006/table">
            <a:tbl>
              <a:tblPr>
                <a:noFill/>
                <a:tableStyleId>{4C0E8B16-DA7A-456B-98D3-E44369DE65B8}</a:tableStyleId>
              </a:tblPr>
              <a:tblGrid>
                <a:gridCol w="203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ORTAMDA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…………………………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2" name="Google Shape;182;p18"/>
          <p:cNvGraphicFramePr/>
          <p:nvPr/>
        </p:nvGraphicFramePr>
        <p:xfrm>
          <a:off x="5597275" y="1904225"/>
          <a:ext cx="2033200" cy="609570"/>
        </p:xfrm>
        <a:graphic>
          <a:graphicData uri="http://schemas.openxmlformats.org/drawingml/2006/table">
            <a:tbl>
              <a:tblPr>
                <a:noFill/>
                <a:tableStyleId>{4C0E8B16-DA7A-456B-98D3-E44369DE65B8}</a:tableStyleId>
              </a:tblPr>
              <a:tblGrid>
                <a:gridCol w="203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BELİRLİ BİR …………….YOKTUR.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3" name="Google Shape;183;p18"/>
          <p:cNvGraphicFramePr/>
          <p:nvPr/>
        </p:nvGraphicFramePr>
        <p:xfrm>
          <a:off x="1015375" y="2294488"/>
          <a:ext cx="2033200" cy="396210"/>
        </p:xfrm>
        <a:graphic>
          <a:graphicData uri="http://schemas.openxmlformats.org/drawingml/2006/table">
            <a:tbl>
              <a:tblPr>
                <a:noFill/>
                <a:tableStyleId>{4C0E8B16-DA7A-456B-98D3-E44369DE65B8}</a:tableStyleId>
              </a:tblPr>
              <a:tblGrid>
                <a:gridCol w="203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SIKIŞTIRILABİLİNİR.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4" name="Google Shape;184;p18"/>
          <p:cNvSpPr/>
          <p:nvPr/>
        </p:nvSpPr>
        <p:spPr>
          <a:xfrm rot="-8752873">
            <a:off x="3258964" y="2814409"/>
            <a:ext cx="745039" cy="27433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5" name="Google Shape;185;p18"/>
          <p:cNvGraphicFramePr/>
          <p:nvPr/>
        </p:nvGraphicFramePr>
        <p:xfrm>
          <a:off x="3048575" y="3281125"/>
          <a:ext cx="2548700" cy="1097250"/>
        </p:xfrm>
        <a:graphic>
          <a:graphicData uri="http://schemas.openxmlformats.org/drawingml/2006/table">
            <a:tbl>
              <a:tblPr>
                <a:noFill/>
                <a:tableStyleId>{4C0E8B16-DA7A-456B-98D3-E44369DE65B8}</a:tableStyleId>
              </a:tblPr>
              <a:tblGrid>
                <a:gridCol w="254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3000" b="1"/>
                        <a:t>GAZ MADDELER</a:t>
                      </a:r>
                      <a:endParaRPr sz="30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6" name="Google Shape;186;p18"/>
          <p:cNvSpPr/>
          <p:nvPr/>
        </p:nvSpPr>
        <p:spPr>
          <a:xfrm rot="-5521884">
            <a:off x="4049314" y="2522586"/>
            <a:ext cx="744768" cy="2743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8"/>
          <p:cNvSpPr/>
          <p:nvPr/>
        </p:nvSpPr>
        <p:spPr>
          <a:xfrm rot="-2153501">
            <a:off x="4677971" y="2814405"/>
            <a:ext cx="745069" cy="27436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825" y="283225"/>
            <a:ext cx="1318825" cy="142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075" y="2956950"/>
            <a:ext cx="1652799" cy="195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9025" y="3282888"/>
            <a:ext cx="2033196" cy="1301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0250" y="426750"/>
            <a:ext cx="2223175" cy="14774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2" name="Google Shape;192;p18"/>
          <p:cNvGraphicFramePr/>
          <p:nvPr/>
        </p:nvGraphicFramePr>
        <p:xfrm>
          <a:off x="5597275" y="2571750"/>
          <a:ext cx="2480700" cy="609575"/>
        </p:xfrm>
        <a:graphic>
          <a:graphicData uri="http://schemas.openxmlformats.org/drawingml/2006/table">
            <a:tbl>
              <a:tblPr>
                <a:noFill/>
                <a:tableStyleId>{4C0E8B16-DA7A-456B-98D3-E44369DE65B8}</a:tableStyleId>
              </a:tblPr>
              <a:tblGrid>
                <a:gridCol w="248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300"/>
                        <a:t>BULUNDUKLARI</a:t>
                      </a:r>
                      <a:endParaRPr sz="1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1300"/>
                        <a:t>…………. ŞEKLİNİ ALIRLAR.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3" name="coin.wav"/>
          </p:stSnd>
        </p:sndAc>
      </p:transition>
    </mc:Choice>
    <mc:Fallback>
      <p:transition spd="slow">
        <p:split orient="vert"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       DİKKAT EDELİM!</a:t>
            </a:r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tr" sz="7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tr" sz="12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Bazı katı maddelerse fasulye,toz şeker,tuz,mercimek,mısır gibi ince taneli katı maddelerdir.bu gibi ince taneleri katı maddeler içine konulan  kabın şeklini alırlar.</a:t>
            </a:r>
            <a:endParaRPr sz="1200" b="1" i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Sıvı maddeler gibi akışkanlık özelliği gösterseler de </a:t>
            </a:r>
            <a:r>
              <a:rPr lang="tr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sıvı madde değildir.</a:t>
            </a:r>
            <a:r>
              <a:rPr lang="tr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ÇÜNKÜ</a:t>
            </a:r>
            <a:r>
              <a:rPr lang="tr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her biri tanelerinin şeklini tek başına korur.</a:t>
            </a:r>
            <a:endParaRPr sz="1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9" name="Google Shape;1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5713" y="3529225"/>
            <a:ext cx="11144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7613" y="3485100"/>
            <a:ext cx="101917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88563" y="3548275"/>
            <a:ext cx="109537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19402" y="658127"/>
            <a:ext cx="1019176" cy="847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3" name="bomb.wav"/>
          </p:stSnd>
        </p:sndAc>
      </p:transition>
    </mc:Choice>
    <mc:Fallback>
      <p:transition spd="slow">
        <p:split orient="vert"/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 txBox="1">
            <a:spLocks noGrp="1"/>
          </p:cNvSpPr>
          <p:nvPr>
            <p:ph type="body" idx="1"/>
          </p:nvPr>
        </p:nvSpPr>
        <p:spPr>
          <a:xfrm>
            <a:off x="819150" y="552525"/>
            <a:ext cx="7505700" cy="3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 b="1" u="sng">
                <a:solidFill>
                  <a:srgbClr val="00008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MADDENİN HALLERİ ETKİNLİĞİ</a:t>
            </a:r>
            <a:endParaRPr b="1" u="sng">
              <a:solidFill>
                <a:srgbClr val="00008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A)</a:t>
            </a:r>
            <a:r>
              <a:rPr lang="tr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tr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Aşağıdaki tabloya maddenin hallerini ve altlarına bu hallere örnekler yazınız.</a:t>
            </a:r>
            <a:endParaRPr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ÖRNEK                                                      ÖRNEK                                                    ÖRNEK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AutoNum type="arabicParenR"/>
            </a:pPr>
            <a:r>
              <a:rPr lang="tr"/>
              <a:t>                                                      1)                                                             1)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tr"/>
              <a:t>                                                      2)                                                             2)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tr"/>
              <a:t>                                                      3)                                                             3)</a:t>
            </a:r>
            <a:endParaRPr/>
          </a:p>
        </p:txBody>
      </p:sp>
      <p:graphicFrame>
        <p:nvGraphicFramePr>
          <p:cNvPr id="208" name="Google Shape;208;p20"/>
          <p:cNvGraphicFramePr/>
          <p:nvPr/>
        </p:nvGraphicFramePr>
        <p:xfrm>
          <a:off x="952500" y="1376675"/>
          <a:ext cx="7239000" cy="396210"/>
        </p:xfrm>
        <a:graphic>
          <a:graphicData uri="http://schemas.openxmlformats.org/drawingml/2006/table">
            <a:tbl>
              <a:tblPr>
                <a:noFill/>
                <a:tableStyleId>{4C0E8B16-DA7A-456B-98D3-E44369DE65B8}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MADDELER DOĞADA 3 HALDE BULUNUR.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9" name="Google Shape;209;p20"/>
          <p:cNvGraphicFramePr/>
          <p:nvPr/>
        </p:nvGraphicFramePr>
        <p:xfrm>
          <a:off x="952500" y="2381250"/>
          <a:ext cx="7239000" cy="396210"/>
        </p:xfrm>
        <a:graphic>
          <a:graphicData uri="http://schemas.openxmlformats.org/drawingml/2006/table">
            <a:tbl>
              <a:tblPr>
                <a:noFill/>
                <a:tableStyleId>{4C0E8B16-DA7A-456B-98D3-E44369DE65B8}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…………………………….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……………………………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/>
                        <a:t>……………………………..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0" name="Google Shape;210;p20"/>
          <p:cNvSpPr/>
          <p:nvPr/>
        </p:nvSpPr>
        <p:spPr>
          <a:xfrm rot="8635016">
            <a:off x="2270504" y="1936302"/>
            <a:ext cx="703446" cy="28148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0"/>
          <p:cNvSpPr/>
          <p:nvPr/>
        </p:nvSpPr>
        <p:spPr>
          <a:xfrm rot="2345916">
            <a:off x="5874642" y="1963171"/>
            <a:ext cx="703552" cy="281497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0"/>
          <p:cNvSpPr/>
          <p:nvPr/>
        </p:nvSpPr>
        <p:spPr>
          <a:xfrm rot="5400000">
            <a:off x="4142251" y="1936365"/>
            <a:ext cx="578100" cy="2814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3" name="cashreg.wav"/>
          </p:stSnd>
        </p:sndAc>
      </p:transition>
    </mc:Choice>
    <mc:Fallback>
      <p:transition spd="slow">
        <p:split orient="vert"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ETKİNLİK</a:t>
            </a:r>
            <a:endParaRPr/>
          </a:p>
        </p:txBody>
      </p:sp>
      <p:sp>
        <p:nvSpPr>
          <p:cNvPr id="218" name="Google Shape;218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9" name="Google Shape;2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9375" y="231050"/>
            <a:ext cx="2623001" cy="88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375" y="1516925"/>
            <a:ext cx="8097002" cy="328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3" name="cashreg.wav"/>
          </p:stSnd>
        </p:sndAc>
      </p:transition>
    </mc:Choice>
    <mc:Fallback>
      <p:transition spd="slow">
        <p:split orient="vert"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131</Words>
  <Application>Microsoft Office PowerPoint</Application>
  <PresentationFormat>Ekran Gösterisi (16:9)</PresentationFormat>
  <Paragraphs>49</Paragraphs>
  <Slides>10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Nunito</vt:lpstr>
      <vt:lpstr>Times New Roman</vt:lpstr>
      <vt:lpstr>Arial</vt:lpstr>
      <vt:lpstr>Calibri</vt:lpstr>
      <vt:lpstr>Comic Sans MS</vt:lpstr>
      <vt:lpstr>Shift</vt:lpstr>
      <vt:lpstr>MADDENİN HALLER</vt:lpstr>
      <vt:lpstr>NELER ÖĞRENECEĞİZ?</vt:lpstr>
      <vt:lpstr>MADDENİN HALLERİ</vt:lpstr>
      <vt:lpstr>PowerPoint Sunusu</vt:lpstr>
      <vt:lpstr>PowerPoint Sunusu</vt:lpstr>
      <vt:lpstr>PowerPoint Sunusu</vt:lpstr>
      <vt:lpstr>       DİKKAT EDELİM!</vt:lpstr>
      <vt:lpstr>PowerPoint Sunusu</vt:lpstr>
      <vt:lpstr>ETKİNLİK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MADDENİN HALLER</dc:title>
  <cp:lastModifiedBy>HP</cp:lastModifiedBy>
  <cp:revision>1</cp:revision>
  <dcterms:modified xsi:type="dcterms:W3CDTF">2022-01-16T14:13:53Z</dcterms:modified>
</cp:coreProperties>
</file>